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2"/>
  </p:notesMasterIdLst>
  <p:sldIdLst>
    <p:sldId id="256" r:id="rId2"/>
    <p:sldId id="365" r:id="rId3"/>
    <p:sldId id="360" r:id="rId4"/>
    <p:sldId id="296" r:id="rId5"/>
    <p:sldId id="367" r:id="rId6"/>
    <p:sldId id="359" r:id="rId7"/>
    <p:sldId id="361" r:id="rId8"/>
    <p:sldId id="362" r:id="rId9"/>
    <p:sldId id="355" r:id="rId10"/>
    <p:sldId id="297" r:id="rId11"/>
    <p:sldId id="298" r:id="rId12"/>
    <p:sldId id="299" r:id="rId13"/>
    <p:sldId id="300" r:id="rId14"/>
    <p:sldId id="301" r:id="rId15"/>
    <p:sldId id="363" r:id="rId16"/>
    <p:sldId id="364" r:id="rId17"/>
    <p:sldId id="302" r:id="rId18"/>
    <p:sldId id="303" r:id="rId19"/>
    <p:sldId id="305" r:id="rId20"/>
    <p:sldId id="306" r:id="rId21"/>
    <p:sldId id="307" r:id="rId22"/>
    <p:sldId id="304" r:id="rId23"/>
    <p:sldId id="309" r:id="rId24"/>
    <p:sldId id="308" r:id="rId25"/>
    <p:sldId id="310" r:id="rId26"/>
    <p:sldId id="311" r:id="rId27"/>
    <p:sldId id="313" r:id="rId28"/>
    <p:sldId id="314" r:id="rId29"/>
    <p:sldId id="315" r:id="rId30"/>
    <p:sldId id="316" r:id="rId31"/>
    <p:sldId id="339" r:id="rId32"/>
    <p:sldId id="336" r:id="rId33"/>
    <p:sldId id="337" r:id="rId34"/>
    <p:sldId id="338" r:id="rId35"/>
    <p:sldId id="344" r:id="rId36"/>
    <p:sldId id="356" r:id="rId37"/>
    <p:sldId id="345" r:id="rId38"/>
    <p:sldId id="346" r:id="rId39"/>
    <p:sldId id="352" r:id="rId40"/>
    <p:sldId id="347" r:id="rId41"/>
    <p:sldId id="353" r:id="rId42"/>
    <p:sldId id="348" r:id="rId43"/>
    <p:sldId id="349" r:id="rId44"/>
    <p:sldId id="350" r:id="rId45"/>
    <p:sldId id="351" r:id="rId46"/>
    <p:sldId id="357" r:id="rId47"/>
    <p:sldId id="340" r:id="rId48"/>
    <p:sldId id="341" r:id="rId49"/>
    <p:sldId id="358" r:id="rId50"/>
    <p:sldId id="320" r:id="rId51"/>
    <p:sldId id="322" r:id="rId52"/>
    <p:sldId id="323" r:id="rId53"/>
    <p:sldId id="324" r:id="rId54"/>
    <p:sldId id="325" r:id="rId55"/>
    <p:sldId id="342" r:id="rId56"/>
    <p:sldId id="326" r:id="rId57"/>
    <p:sldId id="327" r:id="rId58"/>
    <p:sldId id="328" r:id="rId59"/>
    <p:sldId id="343" r:id="rId60"/>
    <p:sldId id="354" r:id="rId61"/>
  </p:sldIdLst>
  <p:sldSz cx="9144000" cy="6858000" type="screen4x3"/>
  <p:notesSz cx="6858000" cy="9144000"/>
  <p:defaultTextStyle>
    <a:defPPr>
      <a:defRPr lang="en-AU"/>
    </a:defPPr>
    <a:lvl1pPr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9900"/>
    <a:srgbClr val="EE3224"/>
    <a:srgbClr val="FFFFFF"/>
    <a:srgbClr val="887E6E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5187" autoAdjust="0"/>
  </p:normalViewPr>
  <p:slideViewPr>
    <p:cSldViewPr>
      <p:cViewPr varScale="1">
        <p:scale>
          <a:sx n="82" d="100"/>
          <a:sy n="82" d="100"/>
        </p:scale>
        <p:origin x="33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base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base">
              <a:defRPr sz="1200">
                <a:solidFill>
                  <a:schemeClr val="tx1"/>
                </a:solidFill>
              </a:defRPr>
            </a:lvl1pPr>
          </a:lstStyle>
          <a:p>
            <a:fld id="{1DB44957-9A1F-4FA6-A266-E0B7A2F86856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9256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2625" y="1557338"/>
            <a:ext cx="6553200" cy="12954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2625" y="3357563"/>
            <a:ext cx="5859463" cy="503237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B4E133-0668-4004-9887-C9E84CB196C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638"/>
            <a:ext cx="2057400" cy="5891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74638"/>
            <a:ext cx="6019800" cy="5891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017D1-1887-4109-922A-09D19BC186BF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0FCFB6-A5E9-4E5C-B8DE-F0205B4AD419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48D0EA-4358-4A84-84F0-C8564F18769A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E5070C-48E5-4EE7-BF93-D0ED0CC45C47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D1F55F-635F-40BB-A1CD-A2602B25E82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DA36CB-CDDB-4454-95A6-952EBFBB7942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989DFB-51CD-4990-A873-E73A3C7C9C54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524135-BE7D-4BDB-8ADC-3B9ED471BFD9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80B51-E311-4321-A1FF-1B5268262B35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3" name="Picture 21" descr="core footer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534150"/>
            <a:ext cx="9144000" cy="323850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4638"/>
            <a:ext cx="822960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Header 1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00163"/>
            <a:ext cx="8229600" cy="486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 sz="1100"/>
            </a:lvl1pPr>
          </a:lstStyle>
          <a:p>
            <a:r>
              <a:rPr lang="en-AU"/>
              <a:t>RMIT University©March 2011</a:t>
            </a:r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11438" y="6575425"/>
            <a:ext cx="3832225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defRPr sz="1100"/>
            </a:lvl1pPr>
          </a:lstStyle>
          <a:p>
            <a:r>
              <a:rPr lang="en-AU"/>
              <a:t>International &amp; Development Portfolio</a:t>
            </a:r>
          </a:p>
        </p:txBody>
      </p:sp>
      <p:sp>
        <p:nvSpPr>
          <p:cNvPr id="3092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100"/>
            </a:lvl1pPr>
          </a:lstStyle>
          <a:p>
            <a:fld id="{89254EE8-586B-4888-BFC3-CB740C7346C7}" type="slidenum">
              <a:rPr lang="en-AU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9pPr>
    </p:titleStyle>
    <p:bodyStyle>
      <a:lvl1pPr marL="180975" indent="-180975" algn="l" rtl="0" fontAlgn="base">
        <a:spcBef>
          <a:spcPct val="50000"/>
        </a:spcBef>
        <a:spcAft>
          <a:spcPct val="0"/>
        </a:spcAft>
        <a:buClr>
          <a:srgbClr val="887E6E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85775" indent="-161925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2pPr>
      <a:lvl3pPr marL="795338" indent="-161925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3pPr>
      <a:lvl4pPr marL="1090613" indent="-166688" algn="l" rtl="0" fontAlgn="base">
        <a:spcBef>
          <a:spcPct val="25000"/>
        </a:spcBef>
        <a:spcAft>
          <a:spcPct val="0"/>
        </a:spcAft>
        <a:buClr>
          <a:srgbClr val="887E6E"/>
        </a:buClr>
        <a:buChar char="–"/>
        <a:defRPr>
          <a:solidFill>
            <a:schemeClr val="tx1"/>
          </a:solidFill>
          <a:latin typeface="+mn-lt"/>
          <a:cs typeface="+mn-cs"/>
        </a:defRPr>
      </a:lvl4pPr>
      <a:lvl5pPr marL="13906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5pPr>
      <a:lvl6pPr marL="18478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6pPr>
      <a:lvl7pPr marL="23050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7pPr>
      <a:lvl8pPr marL="27622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8pPr>
      <a:lvl9pPr marL="32194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wqdbgtJ5rhIDWKKCm5Jgy-5K-qxnSv_zIaXWRPkGaGI/edit?usp=sharing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mit.edu.au/library/research/endnote-managing-your-reference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1.rmit.edu.au/browse;ID=lgqxifdcqvdgz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1.rmit.edu.au/browse;ID=lgqxifdcqvdgz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560" y="3861048"/>
            <a:ext cx="5976664" cy="93610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b="1" dirty="0"/>
              <a:t>Dr. Francisco Tovar</a:t>
            </a:r>
          </a:p>
          <a:p>
            <a:pPr>
              <a:spcBef>
                <a:spcPts val="0"/>
              </a:spcBef>
            </a:pPr>
            <a:endParaRPr lang="en-US" b="1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560" y="1557338"/>
            <a:ext cx="7921823" cy="1007566"/>
          </a:xfrm>
        </p:spPr>
        <p:txBody>
          <a:bodyPr/>
          <a:lstStyle/>
          <a:p>
            <a:pPr marL="1793875" indent="-1793875" eaLnBrk="1" hangingPunct="1"/>
            <a:r>
              <a:rPr lang="en-AU" altLang="en-US" sz="2800" b="1">
                <a:ea typeface="ＭＳ Ｐゴシック" pitchFamily="34" charset="-128"/>
              </a:rPr>
              <a:t>EEET2449 Research Methods for Engineers</a:t>
            </a:r>
            <a:br>
              <a:rPr lang="en-AU" sz="2800" dirty="0">
                <a:ea typeface="ＭＳ Ｐゴシック" pitchFamily="34" charset="-128"/>
              </a:rPr>
            </a:br>
            <a:endParaRPr lang="en-AU" sz="2800" dirty="0">
              <a:ea typeface="ＭＳ Ｐゴシック" pitchFamily="34" charset="-128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-2700808" y="-1179512"/>
            <a:ext cx="7702550" cy="10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9pPr>
          </a:lstStyle>
          <a:p>
            <a:pPr marL="1881188" indent="-1881188">
              <a:spcAft>
                <a:spcPts val="1800"/>
              </a:spcAft>
            </a:pPr>
            <a:br>
              <a:rPr lang="en-AU" sz="2800" dirty="0">
                <a:ea typeface="ＭＳ Ｐゴシック" pitchFamily="34" charset="-128"/>
              </a:rPr>
            </a:br>
            <a:br>
              <a:rPr lang="en-AU" sz="2800" dirty="0">
                <a:ea typeface="ＭＳ Ｐゴシック" pitchFamily="34" charset="-128"/>
              </a:rPr>
            </a:br>
            <a:endParaRPr lang="en-AU" altLang="en-US" sz="2800" dirty="0"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560" y="3025079"/>
            <a:ext cx="8067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latin typeface="+mj-lt"/>
                <a:ea typeface="ＭＳ Ｐゴシック" pitchFamily="34" charset="-128"/>
                <a:cs typeface="+mj-cs"/>
              </a:rPr>
              <a:t>Lecture 2: Practicing ‘Literature Review’ – Part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5294"/>
            <a:ext cx="91440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10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7792" y="5199583"/>
            <a:ext cx="518457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Let’s try this keyword: “wind turbine”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4286" y="3759422"/>
            <a:ext cx="1076570" cy="522644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endCxn id="8" idx="5"/>
          </p:cNvCxnSpPr>
          <p:nvPr/>
        </p:nvCxnSpPr>
        <p:spPr bwMode="auto">
          <a:xfrm flipH="1" flipV="1">
            <a:off x="973196" y="4205527"/>
            <a:ext cx="3639172" cy="994056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Oval 9"/>
          <p:cNvSpPr/>
          <p:nvPr/>
        </p:nvSpPr>
        <p:spPr bwMode="auto">
          <a:xfrm>
            <a:off x="4319132" y="3702393"/>
            <a:ext cx="792088" cy="552188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594502" y="4213970"/>
            <a:ext cx="149454" cy="985613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179512" y="86177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>
                <a:solidFill>
                  <a:schemeClr val="tx1"/>
                </a:solidFill>
              </a:rPr>
              <a:t>(Semi variable speed generators)</a:t>
            </a:r>
          </a:p>
        </p:txBody>
      </p:sp>
    </p:spTree>
    <p:extLst>
      <p:ext uri="{BB962C8B-B14F-4D97-AF65-F5344CB8AC3E}">
        <p14:creationId xmlns:p14="http://schemas.microsoft.com/office/powerpoint/2010/main" val="216457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11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12" y="1227231"/>
            <a:ext cx="9131500" cy="415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69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12" y="1227231"/>
            <a:ext cx="9131500" cy="415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12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272197" y="2483712"/>
            <a:ext cx="438653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indent="87313"/>
            <a:r>
              <a:rPr lang="en-AU" sz="2400" dirty="0">
                <a:solidFill>
                  <a:schemeClr val="tx1"/>
                </a:solidFill>
              </a:rPr>
              <a:t>Wow!</a:t>
            </a:r>
          </a:p>
          <a:p>
            <a:pPr indent="87313"/>
            <a:r>
              <a:rPr lang="en-AU" sz="2400" dirty="0">
                <a:solidFill>
                  <a:schemeClr val="tx1"/>
                </a:solidFill>
              </a:rPr>
              <a:t>38,842 papers are found !</a:t>
            </a:r>
          </a:p>
          <a:p>
            <a:pPr indent="87313"/>
            <a:r>
              <a:rPr lang="en-AU" sz="2400" dirty="0">
                <a:solidFill>
                  <a:schemeClr val="tx1"/>
                </a:solidFill>
              </a:rPr>
              <a:t>Let’s narrow down our search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99989" y="2127223"/>
            <a:ext cx="1152128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" name="Straight Arrow Connector 10"/>
          <p:cNvCxnSpPr>
            <a:stCxn id="9" idx="5"/>
          </p:cNvCxnSpPr>
          <p:nvPr/>
        </p:nvCxnSpPr>
        <p:spPr bwMode="auto">
          <a:xfrm>
            <a:off x="1383392" y="2671095"/>
            <a:ext cx="888805" cy="409810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32635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" y="1484784"/>
            <a:ext cx="9137613" cy="371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13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14800" y="4344662"/>
            <a:ext cx="4866384" cy="1631216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174625"/>
            <a:r>
              <a:rPr lang="en-AU" sz="2400" b="1" u="sng" dirty="0">
                <a:solidFill>
                  <a:schemeClr val="tx1"/>
                </a:solidFill>
              </a:rPr>
              <a:t>Strategy 1:</a:t>
            </a:r>
          </a:p>
          <a:p>
            <a:pPr marL="174625"/>
            <a:r>
              <a:rPr lang="en-AU" sz="2400" dirty="0">
                <a:solidFill>
                  <a:schemeClr val="tx1"/>
                </a:solidFill>
              </a:rPr>
              <a:t>Let’s limit the year of publication </a:t>
            </a:r>
            <a:br>
              <a:rPr lang="en-AU" sz="2400" dirty="0">
                <a:solidFill>
                  <a:schemeClr val="tx1"/>
                </a:solidFill>
              </a:rPr>
            </a:br>
            <a:r>
              <a:rPr lang="en-AU" sz="2400" dirty="0">
                <a:solidFill>
                  <a:schemeClr val="tx1"/>
                </a:solidFill>
              </a:rPr>
              <a:t>from 2001 to 2018</a:t>
            </a:r>
          </a:p>
          <a:p>
            <a:pPr marL="174625"/>
            <a:r>
              <a:rPr lang="en-AU" sz="2400" dirty="0">
                <a:solidFill>
                  <a:schemeClr val="tx1"/>
                </a:solidFill>
              </a:rPr>
              <a:t>And search again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450544" y="4351651"/>
            <a:ext cx="2016224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458656" y="4988837"/>
            <a:ext cx="1256144" cy="242473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7375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206"/>
            <a:ext cx="9102600" cy="397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14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015986" y="2586885"/>
            <a:ext cx="5178626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Still 33,427 papers are found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It really didn’t help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Let’s further narrow down our search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37828" y="2376556"/>
            <a:ext cx="1152128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8" idx="5"/>
            <a:endCxn id="7" idx="1"/>
          </p:cNvCxnSpPr>
          <p:nvPr/>
        </p:nvCxnSpPr>
        <p:spPr bwMode="auto">
          <a:xfrm>
            <a:off x="1121231" y="2920428"/>
            <a:ext cx="894755" cy="266622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24264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51640"/>
            <a:ext cx="91145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15</a:t>
            </a:fld>
            <a:endParaRPr lang="en-AU"/>
          </a:p>
        </p:txBody>
      </p:sp>
      <p:sp>
        <p:nvSpPr>
          <p:cNvPr id="6" name="Rectangle 5"/>
          <p:cNvSpPr/>
          <p:nvPr/>
        </p:nvSpPr>
        <p:spPr bwMode="auto">
          <a:xfrm>
            <a:off x="3714800" y="4344662"/>
            <a:ext cx="4866384" cy="1631216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174625"/>
            <a:r>
              <a:rPr lang="en-AU" sz="2400" b="1" u="sng" dirty="0">
                <a:solidFill>
                  <a:schemeClr val="tx1"/>
                </a:solidFill>
              </a:rPr>
              <a:t>Strategy 1:</a:t>
            </a:r>
          </a:p>
          <a:p>
            <a:pPr marL="174625"/>
            <a:r>
              <a:rPr lang="en-AU" sz="2400" dirty="0">
                <a:solidFill>
                  <a:schemeClr val="tx1"/>
                </a:solidFill>
              </a:rPr>
              <a:t>Let’s limit the year of publication </a:t>
            </a:r>
            <a:br>
              <a:rPr lang="en-AU" sz="2400" dirty="0">
                <a:solidFill>
                  <a:schemeClr val="tx1"/>
                </a:solidFill>
              </a:rPr>
            </a:br>
            <a:r>
              <a:rPr lang="en-AU" sz="2400" dirty="0">
                <a:solidFill>
                  <a:schemeClr val="tx1"/>
                </a:solidFill>
              </a:rPr>
              <a:t>from 2013 to 2018</a:t>
            </a:r>
          </a:p>
          <a:p>
            <a:pPr marL="174625"/>
            <a:r>
              <a:rPr lang="en-AU" sz="2400" dirty="0">
                <a:solidFill>
                  <a:schemeClr val="tx1"/>
                </a:solidFill>
              </a:rPr>
              <a:t>And search again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1450544" y="4351651"/>
            <a:ext cx="2016224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458656" y="4988837"/>
            <a:ext cx="1256144" cy="242473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</p:spTree>
    <p:extLst>
      <p:ext uri="{BB962C8B-B14F-4D97-AF65-F5344CB8AC3E}">
        <p14:creationId xmlns:p14="http://schemas.microsoft.com/office/powerpoint/2010/main" val="3594456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" y="1340768"/>
            <a:ext cx="9052151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2015986" y="2525925"/>
            <a:ext cx="5178626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Still 22,282 papers are found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It really didn’t help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Let’s further narrow down our search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137828" y="2315596"/>
            <a:ext cx="1152128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8" name="Straight Arrow Connector 7"/>
          <p:cNvCxnSpPr>
            <a:stCxn id="7" idx="5"/>
            <a:endCxn id="6" idx="1"/>
          </p:cNvCxnSpPr>
          <p:nvPr/>
        </p:nvCxnSpPr>
        <p:spPr bwMode="auto">
          <a:xfrm>
            <a:off x="1121231" y="2859468"/>
            <a:ext cx="894755" cy="266622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</p:spTree>
    <p:extLst>
      <p:ext uri="{BB962C8B-B14F-4D97-AF65-F5344CB8AC3E}">
        <p14:creationId xmlns:p14="http://schemas.microsoft.com/office/powerpoint/2010/main" val="185968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87094"/>
            <a:ext cx="9091254" cy="364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17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7124" y="5231078"/>
            <a:ext cx="429535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AU" b="1" u="sng" dirty="0"/>
              <a:t>Strategy 2:</a:t>
            </a:r>
          </a:p>
          <a:p>
            <a:r>
              <a:rPr lang="en-AU" dirty="0"/>
              <a:t>Let’s add one more keyword: </a:t>
            </a:r>
          </a:p>
          <a:p>
            <a:r>
              <a:rPr lang="en-AU" dirty="0"/>
              <a:t>“wind turbine” + “double fed”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783432" y="3901440"/>
            <a:ext cx="836240" cy="471244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76848" y="3428190"/>
            <a:ext cx="866760" cy="519134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778868" y="4177005"/>
            <a:ext cx="720080" cy="381810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97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96752"/>
            <a:ext cx="9145170" cy="407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70C-48E5-4EE7-BF93-D0ED0CC45C47}" type="slidenum">
              <a:rPr lang="en-AU" smtClean="0"/>
              <a:pPr/>
              <a:t>18</a:t>
            </a:fld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841646" y="2154645"/>
            <a:ext cx="4156930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Good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We have only 340 papers !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-36512" y="2014262"/>
            <a:ext cx="1152128" cy="63718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1115616" y="2353595"/>
            <a:ext cx="726030" cy="216549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05224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96752"/>
            <a:ext cx="9145170" cy="407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19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563888" y="3120802"/>
            <a:ext cx="4991918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But I don’t know which paper is a </a:t>
            </a:r>
          </a:p>
          <a:p>
            <a:r>
              <a:rPr lang="en-AU" sz="2400" dirty="0">
                <a:solidFill>
                  <a:schemeClr val="tx1"/>
                </a:solidFill>
              </a:rPr>
              <a:t>“</a:t>
            </a:r>
            <a:r>
              <a:rPr lang="en-AU" sz="2400" b="1" dirty="0">
                <a:solidFill>
                  <a:schemeClr val="tx1"/>
                </a:solidFill>
              </a:rPr>
              <a:t>key paper</a:t>
            </a:r>
            <a:r>
              <a:rPr lang="en-AU" sz="2400" dirty="0">
                <a:solidFill>
                  <a:schemeClr val="tx1"/>
                </a:solidFill>
              </a:rPr>
              <a:t>” !</a:t>
            </a:r>
          </a:p>
        </p:txBody>
      </p:sp>
    </p:spTree>
    <p:extLst>
      <p:ext uri="{BB962C8B-B14F-4D97-AF65-F5344CB8AC3E}">
        <p14:creationId xmlns:p14="http://schemas.microsoft.com/office/powerpoint/2010/main" val="370335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Research Topics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552" y="980728"/>
            <a:ext cx="82809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5100" indent="-1435100"/>
            <a:r>
              <a:rPr lang="en-AU" sz="2400" b="1" dirty="0">
                <a:solidFill>
                  <a:schemeClr val="tx1"/>
                </a:solidFill>
              </a:rPr>
              <a:t>Option 1:</a:t>
            </a:r>
            <a:r>
              <a:rPr lang="en-AU" sz="2400" dirty="0">
                <a:solidFill>
                  <a:schemeClr val="tx1"/>
                </a:solidFill>
              </a:rPr>
              <a:t> Select your favourite topic through the following link sent to your emails:</a:t>
            </a:r>
          </a:p>
          <a:p>
            <a:pPr marL="1435100"/>
            <a:r>
              <a:rPr lang="en-AU" sz="2400" dirty="0">
                <a:hlinkClick r:id="rId2"/>
              </a:rPr>
              <a:t>2018 Semester 2 Capstone Project topics list</a:t>
            </a:r>
            <a:r>
              <a:rPr lang="en-AU" sz="2400" dirty="0"/>
              <a:t> </a:t>
            </a:r>
            <a:endParaRPr lang="en-AU" sz="2400" dirty="0">
              <a:solidFill>
                <a:schemeClr val="tx1"/>
              </a:solidFill>
            </a:endParaRPr>
          </a:p>
          <a:p>
            <a:pPr marL="1343025" indent="-1343025"/>
            <a:endParaRPr lang="en-AU" sz="2400" b="1" dirty="0">
              <a:solidFill>
                <a:schemeClr val="tx1"/>
              </a:solidFill>
            </a:endParaRPr>
          </a:p>
          <a:p>
            <a:pPr marL="1435100" indent="-1435100"/>
            <a:r>
              <a:rPr lang="en-AU" sz="2400" b="1" dirty="0">
                <a:solidFill>
                  <a:schemeClr val="tx1"/>
                </a:solidFill>
              </a:rPr>
              <a:t>Option 2:</a:t>
            </a:r>
            <a:r>
              <a:rPr lang="en-AU" sz="2400" dirty="0">
                <a:solidFill>
                  <a:schemeClr val="tx1"/>
                </a:solidFill>
              </a:rPr>
              <a:t> Select your favourite topic through the following Excel file sent to your emails:</a:t>
            </a:r>
          </a:p>
          <a:p>
            <a:pPr marL="1435100"/>
            <a:r>
              <a:rPr lang="en-AU" sz="2400" u="sng" dirty="0">
                <a:solidFill>
                  <a:schemeClr val="tx1"/>
                </a:solidFill>
              </a:rPr>
              <a:t>Research Topics--Semester 2-2018.xlsx</a:t>
            </a:r>
          </a:p>
          <a:p>
            <a:pPr marL="1343025" indent="-1343025"/>
            <a:endParaRPr lang="en-AU" sz="2400" dirty="0">
              <a:solidFill>
                <a:schemeClr val="tx1"/>
              </a:solidFill>
            </a:endParaRPr>
          </a:p>
          <a:p>
            <a:pPr marL="1435100" indent="-1435100"/>
            <a:r>
              <a:rPr lang="en-AU" sz="2400" b="1" dirty="0">
                <a:solidFill>
                  <a:schemeClr val="tx1"/>
                </a:solidFill>
              </a:rPr>
              <a:t>Option 3:</a:t>
            </a:r>
            <a:r>
              <a:rPr lang="en-AU" sz="2400" dirty="0">
                <a:solidFill>
                  <a:schemeClr val="tx1"/>
                </a:solidFill>
              </a:rPr>
              <a:t> If you are interested in any other topic, which is not in the list, please check it with me via email</a:t>
            </a:r>
          </a:p>
          <a:p>
            <a:pPr marL="1343025" indent="-1343025"/>
            <a:endParaRPr lang="en-AU" sz="2400" dirty="0">
              <a:solidFill>
                <a:schemeClr val="tx1"/>
              </a:solidFill>
            </a:endParaRPr>
          </a:p>
          <a:p>
            <a:pPr marL="1343025" indent="-1343025"/>
            <a:endParaRPr lang="en-AU" sz="2400" dirty="0">
              <a:solidFill>
                <a:schemeClr val="tx1"/>
              </a:solidFill>
            </a:endParaRPr>
          </a:p>
          <a:p>
            <a:pPr marL="1343025" indent="-1343025"/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047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" y="1121224"/>
            <a:ext cx="9069739" cy="410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20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75856" y="3746053"/>
            <a:ext cx="499191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3:</a:t>
            </a:r>
          </a:p>
          <a:p>
            <a:r>
              <a:rPr lang="en-AU" sz="2400" dirty="0">
                <a:solidFill>
                  <a:schemeClr val="tx1"/>
                </a:solidFill>
              </a:rPr>
              <a:t>Let’s rank the papers according to the number of citations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2697348" y="2068691"/>
            <a:ext cx="768244" cy="489545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081470" y="2558236"/>
            <a:ext cx="1176210" cy="1187817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7549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21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" y="1052737"/>
            <a:ext cx="9129370" cy="514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737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" y="1052737"/>
            <a:ext cx="9129370" cy="514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22</a:t>
            </a:fld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195737" y="2504455"/>
            <a:ext cx="4517192" cy="2677656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b="1" dirty="0">
                <a:solidFill>
                  <a:schemeClr val="tx1"/>
                </a:solidFill>
              </a:rPr>
              <a:t>These papers are highly cited: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214 times since 2009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169 times since 2008 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83 times since 2009 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73 times since 2011 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They should be “</a:t>
            </a:r>
            <a:r>
              <a:rPr lang="en-AU" sz="2400" b="1" dirty="0">
                <a:solidFill>
                  <a:schemeClr val="tx1"/>
                </a:solidFill>
              </a:rPr>
              <a:t>key papers</a:t>
            </a:r>
            <a:r>
              <a:rPr lang="en-AU" sz="2400" dirty="0">
                <a:solidFill>
                  <a:schemeClr val="tx1"/>
                </a:solidFill>
              </a:rPr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6743507" y="3658617"/>
            <a:ext cx="924837" cy="0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7668344" y="935906"/>
            <a:ext cx="1467413" cy="5445422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674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" y="1052737"/>
            <a:ext cx="9129370" cy="514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23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89382" y="1612194"/>
            <a:ext cx="3345904" cy="21602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9382" y="3207648"/>
            <a:ext cx="3025418" cy="21602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56630" y="4509120"/>
            <a:ext cx="2979848" cy="21602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92086" y="5986614"/>
            <a:ext cx="3022714" cy="21602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139952" y="2345499"/>
            <a:ext cx="4823725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dirty="0">
                <a:solidFill>
                  <a:schemeClr val="tx1"/>
                </a:solidFill>
              </a:rPr>
              <a:t>Also we have found the journals which publish those “</a:t>
            </a:r>
            <a:r>
              <a:rPr lang="en-AU" sz="2400" b="1" dirty="0">
                <a:solidFill>
                  <a:schemeClr val="tx1"/>
                </a:solidFill>
              </a:rPr>
              <a:t>key papers</a:t>
            </a:r>
            <a:r>
              <a:rPr lang="en-AU" sz="24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4870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24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683568" y="1783507"/>
            <a:ext cx="6669198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4:</a:t>
            </a:r>
          </a:p>
          <a:p>
            <a:pPr>
              <a:spcAft>
                <a:spcPts val="600"/>
              </a:spcAft>
            </a:pPr>
            <a:r>
              <a:rPr lang="en-AU" sz="2400" b="1" dirty="0">
                <a:solidFill>
                  <a:schemeClr val="tx1"/>
                </a:solidFill>
              </a:rPr>
              <a:t>Focus on top journals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IEEE TRANSACTIONS ON POWER ELECTRONICS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IEEE TRANSACTIONS ON ENERGY CONVERSION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IEEE TRANSACTIONS ON POWER SYSTEMS   </a:t>
            </a:r>
            <a:endParaRPr lang="en-AU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</p:spTree>
    <p:extLst>
      <p:ext uri="{BB962C8B-B14F-4D97-AF65-F5344CB8AC3E}">
        <p14:creationId xmlns:p14="http://schemas.microsoft.com/office/powerpoint/2010/main" val="355406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25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83974" y="1052736"/>
            <a:ext cx="73803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dirty="0">
                <a:solidFill>
                  <a:schemeClr val="tx1"/>
                </a:solidFill>
              </a:rPr>
              <a:t>Let’s have a closer look at the first “</a:t>
            </a:r>
            <a:r>
              <a:rPr lang="en-AU" sz="2400" b="1" dirty="0">
                <a:solidFill>
                  <a:schemeClr val="tx1"/>
                </a:solidFill>
              </a:rPr>
              <a:t>key paper</a:t>
            </a:r>
            <a:r>
              <a:rPr lang="en-AU" sz="240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16281"/>
            <a:ext cx="58197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236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26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4428" y="4221088"/>
            <a:ext cx="8721671" cy="764086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>
            <a:stCxn id="12" idx="2"/>
          </p:cNvCxnSpPr>
          <p:nvPr/>
        </p:nvCxnSpPr>
        <p:spPr bwMode="auto">
          <a:xfrm flipH="1">
            <a:off x="4932041" y="3104047"/>
            <a:ext cx="290042" cy="1117041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2279880" y="2642382"/>
            <a:ext cx="588440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dirty="0">
                <a:solidFill>
                  <a:schemeClr val="tx1"/>
                </a:solidFill>
              </a:rPr>
              <a:t>Maybe we can find some new keywords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4" y="4289849"/>
            <a:ext cx="8543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70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2" y="2256497"/>
            <a:ext cx="8731057" cy="379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27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cxnSp>
        <p:nvCxnSpPr>
          <p:cNvPr id="7" name="Straight Arrow Connector 6"/>
          <p:cNvCxnSpPr>
            <a:endCxn id="9" idx="0"/>
          </p:cNvCxnSpPr>
          <p:nvPr/>
        </p:nvCxnSpPr>
        <p:spPr bwMode="auto">
          <a:xfrm flipH="1">
            <a:off x="1583483" y="1335543"/>
            <a:ext cx="1398618" cy="3317593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Rectangle 7"/>
          <p:cNvSpPr/>
          <p:nvPr/>
        </p:nvSpPr>
        <p:spPr bwMode="auto">
          <a:xfrm>
            <a:off x="685579" y="980728"/>
            <a:ext cx="4004231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b="1" u="sng" dirty="0">
                <a:solidFill>
                  <a:schemeClr val="tx1"/>
                </a:solidFill>
              </a:rPr>
              <a:t>Strategy 5: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Find some review papers !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79271" y="4653136"/>
            <a:ext cx="2208423" cy="1462256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177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7" y="1484784"/>
            <a:ext cx="762952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28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89025" y="876839"/>
            <a:ext cx="388843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dirty="0">
                <a:solidFill>
                  <a:schemeClr val="tx1"/>
                </a:solidFill>
              </a:rPr>
              <a:t>I found 5 review papers !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38287" y="876839"/>
            <a:ext cx="3617689" cy="46166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164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t="30031" r="26704" b="10445"/>
          <a:stretch/>
        </p:blipFill>
        <p:spPr bwMode="auto">
          <a:xfrm>
            <a:off x="132148" y="2090057"/>
            <a:ext cx="8685281" cy="408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331640" y="4360982"/>
            <a:ext cx="4896544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pPr marL="87313"/>
            <a:r>
              <a:rPr lang="en-AU" sz="2400" b="1" u="sng" dirty="0">
                <a:solidFill>
                  <a:schemeClr val="tx1"/>
                </a:solidFill>
              </a:rPr>
              <a:t>Strategy 6:</a:t>
            </a:r>
          </a:p>
          <a:p>
            <a:pPr marL="87313"/>
            <a:r>
              <a:rPr lang="en-AU" sz="2400" dirty="0">
                <a:solidFill>
                  <a:schemeClr val="tx1"/>
                </a:solidFill>
              </a:rPr>
              <a:t>Let’s try another set of keywords !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043608" y="3140968"/>
            <a:ext cx="1008112" cy="504056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endCxn id="8" idx="5"/>
          </p:cNvCxnSpPr>
          <p:nvPr/>
        </p:nvCxnSpPr>
        <p:spPr bwMode="auto">
          <a:xfrm flipH="1" flipV="1">
            <a:off x="1904085" y="3571207"/>
            <a:ext cx="1875827" cy="789775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5434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259632" y="2780928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Part 1: Where to find papers?</a:t>
            </a:r>
          </a:p>
        </p:txBody>
      </p:sp>
    </p:spTree>
    <p:extLst>
      <p:ext uri="{BB962C8B-B14F-4D97-AF65-F5344CB8AC3E}">
        <p14:creationId xmlns:p14="http://schemas.microsoft.com/office/powerpoint/2010/main" val="3228790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" y="1128886"/>
            <a:ext cx="9185647" cy="3939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30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97848" y="5246248"/>
            <a:ext cx="4156930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Good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We have 10,296 papers !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79512" y="1933880"/>
            <a:ext cx="994400" cy="456752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8" idx="4"/>
            <a:endCxn id="7" idx="0"/>
          </p:cNvCxnSpPr>
          <p:nvPr/>
        </p:nvCxnSpPr>
        <p:spPr bwMode="auto">
          <a:xfrm>
            <a:off x="676712" y="2390632"/>
            <a:ext cx="1999601" cy="2855616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680553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03550"/>
            <a:ext cx="8600024" cy="114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31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71600" y="980728"/>
            <a:ext cx="5985896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7:</a:t>
            </a:r>
          </a:p>
          <a:p>
            <a:r>
              <a:rPr lang="en-AU" sz="2400" dirty="0">
                <a:solidFill>
                  <a:schemeClr val="tx1"/>
                </a:solidFill>
              </a:rPr>
              <a:t>Let’s take a look at the papers, which have cited this paper: </a:t>
            </a:r>
          </a:p>
          <a:p>
            <a:r>
              <a:rPr lang="en-AU" sz="2400" dirty="0">
                <a:solidFill>
                  <a:schemeClr val="tx1"/>
                </a:solidFill>
              </a:rPr>
              <a:t>We might be able to find the frontier !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6957496" y="3036100"/>
            <a:ext cx="1387690" cy="680932"/>
          </a:xfrm>
          <a:prstGeom prst="ellipse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30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32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195736" y="861774"/>
            <a:ext cx="5904656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213 papers found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Let’s narrow down the number of papers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2" y="1844823"/>
            <a:ext cx="8727580" cy="418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2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8" y="2335631"/>
            <a:ext cx="3834328" cy="394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33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71600" y="861774"/>
            <a:ext cx="7776864" cy="769441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Let’s select the papers in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IEEE TRANSACTIONS ON POWER ELECTRONICS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93656" y="2330712"/>
            <a:ext cx="3690312" cy="392814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 bwMode="auto">
          <a:xfrm flipH="1">
            <a:off x="4283968" y="1631215"/>
            <a:ext cx="576064" cy="704416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9568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8" y="1032693"/>
            <a:ext cx="889891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34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483768" y="1528404"/>
            <a:ext cx="2304256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It’s better !</a:t>
            </a:r>
          </a:p>
          <a:p>
            <a:r>
              <a:rPr lang="en-AU" sz="2400" dirty="0">
                <a:solidFill>
                  <a:schemeClr val="tx1"/>
                </a:solidFill>
              </a:rPr>
              <a:t>Only 17 papers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1520" y="1898181"/>
            <a:ext cx="1506068" cy="288000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70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35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388" y="0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use “Web of Science” to find papers about: </a:t>
            </a:r>
            <a:r>
              <a:rPr lang="en-AU" dirty="0">
                <a:solidFill>
                  <a:schemeClr val="tx1"/>
                </a:solidFill>
              </a:rPr>
              <a:t>“Wind Turbines with Double fed generators”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043608" y="1268760"/>
            <a:ext cx="7200800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2011 papers may direct you to the frontier …</a:t>
            </a:r>
          </a:p>
          <a:p>
            <a:r>
              <a:rPr lang="en-AU" sz="2400" dirty="0">
                <a:solidFill>
                  <a:schemeClr val="tx1"/>
                </a:solidFill>
              </a:rPr>
              <a:t>But it is better to find papers published after 2016 !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272" y="2636912"/>
            <a:ext cx="379359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009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36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971600" y="2312402"/>
            <a:ext cx="7416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sz="4000" dirty="0"/>
              <a:t>Part 3:</a:t>
            </a:r>
          </a:p>
          <a:p>
            <a:r>
              <a:rPr lang="en-AU" sz="4000" dirty="0"/>
              <a:t>Let’s summarise our </a:t>
            </a:r>
            <a:br>
              <a:rPr lang="en-AU" sz="4000" dirty="0"/>
            </a:br>
            <a:r>
              <a:rPr lang="en-AU" sz="4000" dirty="0"/>
              <a:t>‘literature review’ strategies</a:t>
            </a:r>
          </a:p>
        </p:txBody>
      </p:sp>
    </p:spTree>
    <p:extLst>
      <p:ext uri="{BB962C8B-B14F-4D97-AF65-F5344CB8AC3E}">
        <p14:creationId xmlns:p14="http://schemas.microsoft.com/office/powerpoint/2010/main" val="3153071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37</a:t>
            </a:fld>
            <a:endParaRPr lang="en-AU"/>
          </a:p>
        </p:txBody>
      </p:sp>
      <p:sp>
        <p:nvSpPr>
          <p:cNvPr id="8" name="Oval 7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7653266" y="2362874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356549" y="219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860065" y="2122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884368" y="2266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740368" y="251588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600034" y="214980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43892" y="2380548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110352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744034" y="204890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483369" y="2506874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254352" y="1978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624020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378837" y="175932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7531700" y="197690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51520" y="2659889"/>
            <a:ext cx="4082801" cy="8309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Start with a keyword:</a:t>
            </a:r>
          </a:p>
          <a:p>
            <a:r>
              <a:rPr lang="en-AU" sz="2400" dirty="0">
                <a:solidFill>
                  <a:schemeClr val="tx1"/>
                </a:solidFill>
              </a:rPr>
              <a:t>You will find lots of papers !</a:t>
            </a:r>
          </a:p>
        </p:txBody>
      </p:sp>
    </p:spTree>
    <p:extLst>
      <p:ext uri="{BB962C8B-B14F-4D97-AF65-F5344CB8AC3E}">
        <p14:creationId xmlns:p14="http://schemas.microsoft.com/office/powerpoint/2010/main" val="583675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38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7356549" y="219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860065" y="2122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884368" y="2266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740368" y="251588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600034" y="214980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8043892" y="2380548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110352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254352" y="1978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624020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378837" y="175932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51520" y="2659889"/>
            <a:ext cx="4082801" cy="120032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1:</a:t>
            </a:r>
          </a:p>
          <a:p>
            <a:r>
              <a:rPr lang="en-AU" sz="2400" dirty="0">
                <a:solidFill>
                  <a:schemeClr val="tx1"/>
                </a:solidFill>
              </a:rPr>
              <a:t>Limit your search to the past 10 years</a:t>
            </a:r>
          </a:p>
        </p:txBody>
      </p:sp>
    </p:spTree>
    <p:extLst>
      <p:ext uri="{BB962C8B-B14F-4D97-AF65-F5344CB8AC3E}">
        <p14:creationId xmlns:p14="http://schemas.microsoft.com/office/powerpoint/2010/main" val="861801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39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6860065" y="2122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884368" y="2266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740368" y="2515889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110352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254352" y="1978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624020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51520" y="2659889"/>
            <a:ext cx="4082801" cy="120032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2:</a:t>
            </a:r>
          </a:p>
          <a:p>
            <a:r>
              <a:rPr lang="en-AU" sz="2400" dirty="0">
                <a:solidFill>
                  <a:schemeClr val="tx1"/>
                </a:solidFill>
              </a:rPr>
              <a:t>Limit your search by adding more keywords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</p:spTree>
    <p:extLst>
      <p:ext uri="{BB962C8B-B14F-4D97-AF65-F5344CB8AC3E}">
        <p14:creationId xmlns:p14="http://schemas.microsoft.com/office/powerpoint/2010/main" val="313268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RMIT </a:t>
            </a:r>
            <a:r>
              <a:rPr lang="en-AU" dirty="0" err="1"/>
              <a:t>University©March</a:t>
            </a:r>
            <a:r>
              <a:rPr lang="en-AU" dirty="0"/>
              <a:t>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1438" y="6575425"/>
            <a:ext cx="3832225" cy="215900"/>
          </a:xfrm>
        </p:spPr>
        <p:txBody>
          <a:bodyPr/>
          <a:lstStyle/>
          <a:p>
            <a:r>
              <a:rPr lang="en-AU" dirty="0"/>
              <a:t>Khashayar.Khoshmanesh@rmit.edu.au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7664" y="1124744"/>
            <a:ext cx="585209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tx1"/>
                </a:solidFill>
              </a:rPr>
              <a:t>Web of Science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https://pcs.webofknowledge.com/?Func=Exit</a:t>
            </a:r>
            <a:endParaRPr lang="en-AU" sz="2000" dirty="0">
              <a:solidFill>
                <a:schemeClr val="tx1"/>
              </a:solidFill>
            </a:endParaRP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b="1" dirty="0">
                <a:solidFill>
                  <a:schemeClr val="tx1"/>
                </a:solidFill>
              </a:rPr>
              <a:t>Scopus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http://www.scopus.com/</a:t>
            </a:r>
          </a:p>
          <a:p>
            <a:endParaRPr lang="en-AU" sz="2000" dirty="0">
              <a:solidFill>
                <a:schemeClr val="tx1"/>
              </a:solidFill>
            </a:endParaRP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b="1" dirty="0">
                <a:solidFill>
                  <a:schemeClr val="tx1"/>
                </a:solidFill>
              </a:rPr>
              <a:t>Google Scholar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http://scholar.google.com.au/</a:t>
            </a:r>
          </a:p>
          <a:p>
            <a:endParaRPr lang="en-AU" sz="2000" b="1" dirty="0">
              <a:solidFill>
                <a:schemeClr val="tx1"/>
              </a:solidFill>
            </a:endParaRP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b="1" dirty="0">
                <a:solidFill>
                  <a:schemeClr val="tx1"/>
                </a:solidFill>
              </a:rPr>
              <a:t>IEEE Explorer </a:t>
            </a:r>
            <a:r>
              <a:rPr lang="en-AU" sz="2000" u="sng" dirty="0">
                <a:solidFill>
                  <a:srgbClr val="0000FF"/>
                </a:solidFill>
              </a:rPr>
              <a:t>http://ieeexplore.ieee.org/Xplore/home.jsp</a:t>
            </a: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Where to find papers?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40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>
            <a:off x="8043892" y="2380548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110352" y="1834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51520" y="2659889"/>
            <a:ext cx="4082801" cy="230832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3:</a:t>
            </a:r>
          </a:p>
          <a:p>
            <a:r>
              <a:rPr lang="en-AU" sz="2400" dirty="0">
                <a:solidFill>
                  <a:schemeClr val="tx1"/>
                </a:solidFill>
              </a:rPr>
              <a:t>Limit your search by selecting highly cited papers</a:t>
            </a:r>
          </a:p>
          <a:p>
            <a:endParaRPr lang="en-AU" sz="2400" dirty="0">
              <a:solidFill>
                <a:schemeClr val="tx1"/>
              </a:solidFill>
            </a:endParaRPr>
          </a:p>
          <a:p>
            <a:r>
              <a:rPr lang="en-AU" sz="2400" dirty="0">
                <a:solidFill>
                  <a:schemeClr val="tx1"/>
                </a:solidFill>
              </a:rPr>
              <a:t>You might have found the</a:t>
            </a:r>
          </a:p>
          <a:p>
            <a:r>
              <a:rPr lang="en-AU" sz="2400" b="1" dirty="0">
                <a:solidFill>
                  <a:schemeClr val="tx1"/>
                </a:solidFill>
              </a:rPr>
              <a:t>“key papers”</a:t>
            </a:r>
          </a:p>
        </p:txBody>
      </p:sp>
    </p:spTree>
    <p:extLst>
      <p:ext uri="{BB962C8B-B14F-4D97-AF65-F5344CB8AC3E}">
        <p14:creationId xmlns:p14="http://schemas.microsoft.com/office/powerpoint/2010/main" val="43255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41</a:t>
            </a:fld>
            <a:endParaRPr lang="en-AU"/>
          </a:p>
        </p:txBody>
      </p:sp>
      <p:sp>
        <p:nvSpPr>
          <p:cNvPr id="9" name="Oval 8"/>
          <p:cNvSpPr/>
          <p:nvPr/>
        </p:nvSpPr>
        <p:spPr bwMode="auto">
          <a:xfrm rot="2483558">
            <a:off x="6659563" y="2673350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 rot="2483558">
            <a:off x="4641851" y="1457325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 rot="2483558">
            <a:off x="5853113" y="2681288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 rot="2483558">
            <a:off x="6086476" y="2903538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 rot="2483558">
            <a:off x="6281738" y="3097213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062942" y="2409123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297388" y="2439430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03921" y="2812289"/>
            <a:ext cx="3736032" cy="8309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4:</a:t>
            </a:r>
          </a:p>
          <a:p>
            <a:r>
              <a:rPr lang="en-AU" sz="2400" dirty="0">
                <a:solidFill>
                  <a:schemeClr val="tx1"/>
                </a:solidFill>
              </a:rPr>
              <a:t>Focus on “Top journals”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</p:spTree>
    <p:extLst>
      <p:ext uri="{BB962C8B-B14F-4D97-AF65-F5344CB8AC3E}">
        <p14:creationId xmlns:p14="http://schemas.microsoft.com/office/powerpoint/2010/main" val="357506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42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043892" y="2380548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457476" y="2266855"/>
            <a:ext cx="144000" cy="1440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51520" y="2659889"/>
            <a:ext cx="4320480" cy="120032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5:</a:t>
            </a:r>
          </a:p>
          <a:p>
            <a:r>
              <a:rPr lang="en-AU" sz="2400" dirty="0">
                <a:solidFill>
                  <a:schemeClr val="tx1"/>
                </a:solidFill>
              </a:rPr>
              <a:t>Find some highly cited </a:t>
            </a:r>
          </a:p>
          <a:p>
            <a:r>
              <a:rPr lang="en-AU" sz="2400" dirty="0">
                <a:solidFill>
                  <a:schemeClr val="tx1"/>
                </a:solidFill>
              </a:rPr>
              <a:t>review papers </a:t>
            </a:r>
          </a:p>
        </p:txBody>
      </p:sp>
    </p:spTree>
    <p:extLst>
      <p:ext uri="{BB962C8B-B14F-4D97-AF65-F5344CB8AC3E}">
        <p14:creationId xmlns:p14="http://schemas.microsoft.com/office/powerpoint/2010/main" val="631660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43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043892" y="2380548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457476" y="2266855"/>
            <a:ext cx="144000" cy="1440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313476" y="2050855"/>
            <a:ext cx="144000" cy="1440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427781" y="1811310"/>
            <a:ext cx="144000" cy="144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51520" y="2659889"/>
            <a:ext cx="4320480" cy="120032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6:</a:t>
            </a:r>
          </a:p>
          <a:p>
            <a:r>
              <a:rPr lang="en-AU" sz="2400" dirty="0">
                <a:solidFill>
                  <a:schemeClr val="tx1"/>
                </a:solidFill>
              </a:rPr>
              <a:t>Try another set of keywords</a:t>
            </a:r>
          </a:p>
          <a:p>
            <a:r>
              <a:rPr lang="en-AU" sz="2400" dirty="0">
                <a:solidFill>
                  <a:schemeClr val="tx1"/>
                </a:solidFill>
              </a:rPr>
              <a:t>to have more </a:t>
            </a:r>
            <a:r>
              <a:rPr lang="en-AU" sz="2400" b="1" dirty="0">
                <a:solidFill>
                  <a:schemeClr val="tx1"/>
                </a:solidFill>
              </a:rPr>
              <a:t>“key papers”</a:t>
            </a:r>
          </a:p>
        </p:txBody>
      </p:sp>
    </p:spTree>
    <p:extLst>
      <p:ext uri="{BB962C8B-B14F-4D97-AF65-F5344CB8AC3E}">
        <p14:creationId xmlns:p14="http://schemas.microsoft.com/office/powerpoint/2010/main" val="2685550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87363" y="6362700"/>
            <a:ext cx="2133600" cy="215900"/>
          </a:xfrm>
        </p:spPr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254352" y="2062590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129088" y="2278590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811860" y="2659889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668151" y="2123344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6" name="Straight Arrow Connector 31"/>
          <p:cNvCxnSpPr>
            <a:cxnSpLocks noChangeAspect="1" noChangeShapeType="1"/>
          </p:cNvCxnSpPr>
          <p:nvPr/>
        </p:nvCxnSpPr>
        <p:spPr bwMode="auto">
          <a:xfrm>
            <a:off x="7347018" y="2206590"/>
            <a:ext cx="6639" cy="2160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Arrow Connector 31"/>
          <p:cNvCxnSpPr>
            <a:cxnSpLocks noChangeAspect="1" noChangeShapeType="1"/>
          </p:cNvCxnSpPr>
          <p:nvPr/>
        </p:nvCxnSpPr>
        <p:spPr bwMode="auto">
          <a:xfrm flipH="1">
            <a:off x="7401251" y="2236808"/>
            <a:ext cx="297712" cy="2160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1"/>
          <p:cNvCxnSpPr>
            <a:cxnSpLocks noChangeAspect="1" noChangeShapeType="1"/>
          </p:cNvCxnSpPr>
          <p:nvPr/>
        </p:nvCxnSpPr>
        <p:spPr bwMode="auto">
          <a:xfrm flipH="1" flipV="1">
            <a:off x="7415411" y="2541001"/>
            <a:ext cx="389522" cy="165951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31"/>
          <p:cNvCxnSpPr>
            <a:cxnSpLocks noChangeAspect="1" noChangeShapeType="1"/>
            <a:stCxn id="21" idx="2"/>
            <a:endCxn id="16" idx="6"/>
          </p:cNvCxnSpPr>
          <p:nvPr/>
        </p:nvCxnSpPr>
        <p:spPr bwMode="auto">
          <a:xfrm flipH="1">
            <a:off x="7422338" y="2350590"/>
            <a:ext cx="706750" cy="13226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1520" y="2659889"/>
            <a:ext cx="4320480" cy="230832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7:</a:t>
            </a:r>
          </a:p>
          <a:p>
            <a:r>
              <a:rPr lang="en-AU" sz="2400" dirty="0">
                <a:solidFill>
                  <a:schemeClr val="tx1"/>
                </a:solidFill>
              </a:rPr>
              <a:t>Find the papers which have cited the “</a:t>
            </a:r>
            <a:r>
              <a:rPr lang="en-AU" sz="2400" b="1" dirty="0">
                <a:solidFill>
                  <a:schemeClr val="tx1"/>
                </a:solidFill>
              </a:rPr>
              <a:t>key papers</a:t>
            </a:r>
            <a:r>
              <a:rPr lang="en-AU" sz="2400" dirty="0">
                <a:solidFill>
                  <a:schemeClr val="tx1"/>
                </a:solidFill>
              </a:rPr>
              <a:t>”</a:t>
            </a:r>
          </a:p>
          <a:p>
            <a:endParaRPr lang="en-AU" sz="2400" dirty="0">
              <a:solidFill>
                <a:schemeClr val="tx1"/>
              </a:solidFill>
            </a:endParaRPr>
          </a:p>
          <a:p>
            <a:r>
              <a:rPr lang="en-AU" sz="2400" dirty="0">
                <a:solidFill>
                  <a:schemeClr val="tx1"/>
                </a:solidFill>
              </a:rPr>
              <a:t>You might have reached the frontier !</a:t>
            </a:r>
          </a:p>
        </p:txBody>
      </p:sp>
      <p:sp>
        <p:nvSpPr>
          <p:cNvPr id="52" name="Oval 51"/>
          <p:cNvSpPr/>
          <p:nvPr/>
        </p:nvSpPr>
        <p:spPr bwMode="auto">
          <a:xfrm>
            <a:off x="8062413" y="2201265"/>
            <a:ext cx="288000" cy="288000"/>
          </a:xfrm>
          <a:prstGeom prst="ellipse">
            <a:avLst/>
          </a:prstGeom>
          <a:noFill/>
          <a:ln w="22225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244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45</a:t>
            </a:fld>
            <a:endParaRPr lang="en-AU"/>
          </a:p>
        </p:txBody>
      </p:sp>
      <p:sp>
        <p:nvSpPr>
          <p:cNvPr id="7" name="Oval 6"/>
          <p:cNvSpPr/>
          <p:nvPr/>
        </p:nvSpPr>
        <p:spPr bwMode="auto">
          <a:xfrm rot="2483558">
            <a:off x="6640513" y="2644775"/>
            <a:ext cx="658812" cy="6397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2483558">
            <a:off x="4622801" y="1428750"/>
            <a:ext cx="3933825" cy="39338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 rot="2483558">
            <a:off x="5834063" y="2652713"/>
            <a:ext cx="1511300" cy="14874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2483558">
            <a:off x="6067426" y="2874963"/>
            <a:ext cx="1044575" cy="1042987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2483558">
            <a:off x="6262688" y="3068638"/>
            <a:ext cx="654050" cy="655637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7278338" y="2410855"/>
            <a:ext cx="144000" cy="144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969919" y="2335726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284549" y="2724364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058010" y="2506874"/>
            <a:ext cx="144000" cy="144000"/>
          </a:xfrm>
          <a:prstGeom prst="ellipse">
            <a:avLst/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7" name="Straight Arrow Connector 31"/>
          <p:cNvCxnSpPr>
            <a:cxnSpLocks noChangeShapeType="1"/>
          </p:cNvCxnSpPr>
          <p:nvPr/>
        </p:nvCxnSpPr>
        <p:spPr bwMode="auto">
          <a:xfrm flipH="1">
            <a:off x="7176756" y="2506874"/>
            <a:ext cx="127240" cy="4510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31"/>
          <p:cNvCxnSpPr>
            <a:cxnSpLocks noChangeShapeType="1"/>
            <a:stCxn id="12" idx="4"/>
          </p:cNvCxnSpPr>
          <p:nvPr/>
        </p:nvCxnSpPr>
        <p:spPr bwMode="auto">
          <a:xfrm>
            <a:off x="7350338" y="2554855"/>
            <a:ext cx="9103" cy="188869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1"/>
          <p:cNvCxnSpPr>
            <a:cxnSpLocks noChangeShapeType="1"/>
            <a:endCxn id="13" idx="6"/>
          </p:cNvCxnSpPr>
          <p:nvPr/>
        </p:nvCxnSpPr>
        <p:spPr bwMode="auto">
          <a:xfrm flipH="1" flipV="1">
            <a:off x="7113919" y="2407726"/>
            <a:ext cx="168911" cy="49446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6388" y="0"/>
            <a:ext cx="7416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25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Let’s summarise our strategies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51520" y="2659889"/>
            <a:ext cx="4201418" cy="341632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chemeClr val="tx1"/>
                </a:solidFill>
              </a:rPr>
              <a:t>Strategy 8:</a:t>
            </a:r>
          </a:p>
          <a:p>
            <a:r>
              <a:rPr lang="en-AU" sz="2400" dirty="0">
                <a:solidFill>
                  <a:schemeClr val="tx1"/>
                </a:solidFill>
              </a:rPr>
              <a:t>Check the references of your “</a:t>
            </a:r>
            <a:r>
              <a:rPr lang="en-AU" sz="2400" b="1" dirty="0">
                <a:solidFill>
                  <a:schemeClr val="tx1"/>
                </a:solidFill>
              </a:rPr>
              <a:t>key papers</a:t>
            </a:r>
            <a:r>
              <a:rPr lang="en-AU" sz="2400" dirty="0">
                <a:solidFill>
                  <a:schemeClr val="tx1"/>
                </a:solidFill>
              </a:rPr>
              <a:t>”</a:t>
            </a:r>
          </a:p>
          <a:p>
            <a:endParaRPr lang="en-AU" sz="2400" dirty="0">
              <a:solidFill>
                <a:schemeClr val="tx1"/>
              </a:solidFill>
            </a:endParaRPr>
          </a:p>
          <a:p>
            <a:r>
              <a:rPr lang="en-AU" sz="2400" dirty="0">
                <a:solidFill>
                  <a:schemeClr val="tx1"/>
                </a:solidFill>
              </a:rPr>
              <a:t>You might find more </a:t>
            </a:r>
          </a:p>
          <a:p>
            <a:r>
              <a:rPr lang="en-AU" sz="2400" b="1" dirty="0">
                <a:solidFill>
                  <a:schemeClr val="tx1"/>
                </a:solidFill>
              </a:rPr>
              <a:t>“key papers”</a:t>
            </a:r>
          </a:p>
          <a:p>
            <a:endParaRPr lang="en-AU" sz="2400" b="1" dirty="0">
              <a:solidFill>
                <a:schemeClr val="tx1"/>
              </a:solidFill>
            </a:endParaRPr>
          </a:p>
          <a:p>
            <a:r>
              <a:rPr lang="en-AU" sz="2400" b="1" dirty="0">
                <a:solidFill>
                  <a:schemeClr val="tx1"/>
                </a:solidFill>
              </a:rPr>
              <a:t>Try strategy 7 again !</a:t>
            </a:r>
          </a:p>
          <a:p>
            <a:endParaRPr lang="en-A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52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46</a:t>
            </a:fld>
            <a:endParaRPr lang="en-AU"/>
          </a:p>
        </p:txBody>
      </p:sp>
      <p:sp>
        <p:nvSpPr>
          <p:cNvPr id="5" name="Rectangle 4"/>
          <p:cNvSpPr/>
          <p:nvPr/>
        </p:nvSpPr>
        <p:spPr bwMode="auto">
          <a:xfrm>
            <a:off x="1691680" y="2060848"/>
            <a:ext cx="6048672" cy="19389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4000" dirty="0">
                <a:solidFill>
                  <a:srgbClr val="FF0000"/>
                </a:solidFill>
              </a:rPr>
              <a:t>Part 4: </a:t>
            </a:r>
            <a:br>
              <a:rPr lang="en-AU" sz="4000" dirty="0">
                <a:solidFill>
                  <a:srgbClr val="FF0000"/>
                </a:solidFill>
              </a:rPr>
            </a:br>
            <a:r>
              <a:rPr lang="en-AU" sz="4000" dirty="0">
                <a:solidFill>
                  <a:srgbClr val="FF0000"/>
                </a:solidFill>
              </a:rPr>
              <a:t>Let’s record your selected papers</a:t>
            </a:r>
          </a:p>
        </p:txBody>
      </p:sp>
    </p:spTree>
    <p:extLst>
      <p:ext uri="{BB962C8B-B14F-4D97-AF65-F5344CB8AC3E}">
        <p14:creationId xmlns:p14="http://schemas.microsoft.com/office/powerpoint/2010/main" val="507667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47</a:t>
            </a:fld>
            <a:endParaRPr lang="en-A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23851" r="13500" b="6222"/>
          <a:stretch/>
        </p:blipFill>
        <p:spPr bwMode="auto">
          <a:xfrm>
            <a:off x="971600" y="1696616"/>
            <a:ext cx="7142480" cy="479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11560" y="1025207"/>
            <a:ext cx="446449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Go back to Web of Science….</a:t>
            </a:r>
          </a:p>
        </p:txBody>
      </p:sp>
    </p:spTree>
    <p:extLst>
      <p:ext uri="{BB962C8B-B14F-4D97-AF65-F5344CB8AC3E}">
        <p14:creationId xmlns:p14="http://schemas.microsoft.com/office/powerpoint/2010/main" val="1665581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48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09" b="32941"/>
          <a:stretch/>
        </p:blipFill>
        <p:spPr bwMode="auto">
          <a:xfrm>
            <a:off x="683568" y="1700808"/>
            <a:ext cx="6911788" cy="459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539552" y="1101407"/>
            <a:ext cx="3599910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Open EndNote software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2784590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49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9167" r="25485" b="8939"/>
          <a:stretch/>
        </p:blipFill>
        <p:spPr bwMode="auto">
          <a:xfrm>
            <a:off x="736179" y="2054399"/>
            <a:ext cx="6356101" cy="425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40346" y="908720"/>
            <a:ext cx="6984344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You can download Endnote through </a:t>
            </a:r>
            <a:r>
              <a:rPr lang="en-AU" sz="2400" dirty="0" err="1">
                <a:solidFill>
                  <a:srgbClr val="FF0000"/>
                </a:solidFill>
              </a:rPr>
              <a:t>RMIT’s</a:t>
            </a:r>
            <a:r>
              <a:rPr lang="en-AU" sz="2400" dirty="0">
                <a:solidFill>
                  <a:srgbClr val="FF0000"/>
                </a:solidFill>
              </a:rPr>
              <a:t> library </a:t>
            </a:r>
            <a:r>
              <a:rPr lang="en-AU" sz="2400" dirty="0">
                <a:hlinkClick r:id="rId3"/>
              </a:rPr>
              <a:t>https://www.rmit.edu.au/library/research/endnote-managing-your-references</a:t>
            </a:r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63800" y="5900514"/>
            <a:ext cx="2047078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 bwMode="auto">
          <a:xfrm flipH="1">
            <a:off x="2087339" y="2109049"/>
            <a:ext cx="2145179" cy="3791465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185128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RMIT </a:t>
            </a:r>
            <a:r>
              <a:rPr lang="en-AU" dirty="0" err="1"/>
              <a:t>University©March</a:t>
            </a:r>
            <a:r>
              <a:rPr lang="en-AU" dirty="0"/>
              <a:t>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1438" y="6575425"/>
            <a:ext cx="3832225" cy="215900"/>
          </a:xfrm>
        </p:spPr>
        <p:txBody>
          <a:bodyPr/>
          <a:lstStyle/>
          <a:p>
            <a:r>
              <a:rPr lang="en-AU" dirty="0"/>
              <a:t>Khashayar.Khoshmanesh@rmit.edu.au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459" y="2946134"/>
            <a:ext cx="691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tx1"/>
                </a:solidFill>
              </a:rPr>
              <a:t>Web of Science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https://pcs.webofknowledge.com</a:t>
            </a:r>
            <a:r>
              <a:rPr lang="en-AU" sz="2000" dirty="0">
                <a:solidFill>
                  <a:schemeClr val="tx1"/>
                </a:solidFill>
              </a:rPr>
              <a:t>.ezproxy.lib.rmit.edu.au</a:t>
            </a:r>
            <a:r>
              <a:rPr lang="en-AU" sz="2000" u="sng" dirty="0">
                <a:solidFill>
                  <a:srgbClr val="0000FF"/>
                </a:solidFill>
              </a:rPr>
              <a:t>/</a:t>
            </a:r>
            <a:endParaRPr lang="en-AU" sz="2000" dirty="0">
              <a:solidFill>
                <a:schemeClr val="tx1"/>
              </a:solidFill>
            </a:endParaRP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b="1" dirty="0">
                <a:solidFill>
                  <a:schemeClr val="tx1"/>
                </a:solidFill>
              </a:rPr>
              <a:t>Scopus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http://www.scopus.com</a:t>
            </a:r>
            <a:r>
              <a:rPr lang="en-AU" sz="2000" dirty="0">
                <a:solidFill>
                  <a:schemeClr val="tx1"/>
                </a:solidFill>
              </a:rPr>
              <a:t>.ezproxy.lib.rmit.edu.au</a:t>
            </a:r>
            <a:r>
              <a:rPr lang="en-AU" sz="2000" u="sng" dirty="0">
                <a:solidFill>
                  <a:srgbClr val="0000FF"/>
                </a:solidFill>
              </a:rPr>
              <a:t>/</a:t>
            </a:r>
          </a:p>
          <a:p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Where to find papers?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E40963-C3BF-4695-937B-F205D5A6630C}"/>
              </a:ext>
            </a:extLst>
          </p:cNvPr>
          <p:cNvSpPr/>
          <p:nvPr/>
        </p:nvSpPr>
        <p:spPr>
          <a:xfrm>
            <a:off x="1547664" y="649436"/>
            <a:ext cx="6408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add the following address before the first slash of the link</a:t>
            </a: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dirty="0">
                <a:solidFill>
                  <a:schemeClr val="tx1"/>
                </a:solidFill>
              </a:rPr>
              <a:t>.ezproxy.lib.rmit.edu.au</a:t>
            </a:r>
          </a:p>
        </p:txBody>
      </p:sp>
    </p:spTree>
    <p:extLst>
      <p:ext uri="{BB962C8B-B14F-4D97-AF65-F5344CB8AC3E}">
        <p14:creationId xmlns:p14="http://schemas.microsoft.com/office/powerpoint/2010/main" val="1697476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50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5" t="22092" r="7941" b="9543"/>
          <a:stretch/>
        </p:blipFill>
        <p:spPr bwMode="auto">
          <a:xfrm>
            <a:off x="683568" y="1519146"/>
            <a:ext cx="8113060" cy="468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617661" y="1524017"/>
            <a:ext cx="641971" cy="489207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73200" y="3863417"/>
            <a:ext cx="641971" cy="489207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73199" y="5047538"/>
            <a:ext cx="641971" cy="489207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18756" y="3388705"/>
            <a:ext cx="470962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Select the papers by ticking them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1315170" y="1768620"/>
            <a:ext cx="2003587" cy="1620085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1315172" y="3850370"/>
            <a:ext cx="2003617" cy="1441771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1315171" y="3609747"/>
            <a:ext cx="2003618" cy="498273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2246714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51</a:t>
            </a:fld>
            <a:endParaRPr lang="en-AU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1" t="21551" r="20000" b="5359"/>
          <a:stretch/>
        </p:blipFill>
        <p:spPr bwMode="auto">
          <a:xfrm>
            <a:off x="1547664" y="1844824"/>
            <a:ext cx="5666130" cy="450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2195736" y="1268760"/>
            <a:ext cx="496855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Select “Save to EndNote Desktop”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738758" y="2013224"/>
            <a:ext cx="1913362" cy="1127744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1872291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52</a:t>
            </a:fld>
            <a:endParaRPr lang="en-AU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8" t="11242" r="3749" b="10980"/>
          <a:stretch/>
        </p:blipFill>
        <p:spPr bwMode="auto">
          <a:xfrm>
            <a:off x="1115616" y="1484784"/>
            <a:ext cx="7419584" cy="4819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2195736" y="1628800"/>
            <a:ext cx="4176464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Select “Author, Title, Source”</a:t>
            </a:r>
          </a:p>
          <a:p>
            <a:r>
              <a:rPr lang="en-AU" sz="2400" dirty="0">
                <a:solidFill>
                  <a:schemeClr val="tx1"/>
                </a:solidFill>
              </a:rPr>
              <a:t>Click “send”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1238034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53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r="36986" b="66928"/>
          <a:stretch/>
        </p:blipFill>
        <p:spPr bwMode="auto">
          <a:xfrm>
            <a:off x="539552" y="2786118"/>
            <a:ext cx="7682753" cy="1882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827584" y="2077810"/>
            <a:ext cx="734481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The selected references will be exported to EndNote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2512039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54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099" b="45669"/>
          <a:stretch/>
        </p:blipFill>
        <p:spPr bwMode="auto">
          <a:xfrm>
            <a:off x="827584" y="1015400"/>
            <a:ext cx="4536504" cy="49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3996928" y="3332630"/>
            <a:ext cx="388843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You can open any of them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128" y="6032"/>
            <a:ext cx="8208912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record the papers that we like </a:t>
            </a:r>
          </a:p>
        </p:txBody>
      </p:sp>
    </p:spTree>
    <p:extLst>
      <p:ext uri="{BB962C8B-B14F-4D97-AF65-F5344CB8AC3E}">
        <p14:creationId xmlns:p14="http://schemas.microsoft.com/office/powerpoint/2010/main" val="29506856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55</a:t>
            </a:fld>
            <a:endParaRPr lang="en-AU"/>
          </a:p>
        </p:txBody>
      </p:sp>
      <p:sp>
        <p:nvSpPr>
          <p:cNvPr id="5" name="Rectangle 4"/>
          <p:cNvSpPr/>
          <p:nvPr/>
        </p:nvSpPr>
        <p:spPr bwMode="auto">
          <a:xfrm>
            <a:off x="755576" y="1268760"/>
            <a:ext cx="655272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Open your Word file, and write what you want: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8" r="26499" b="54370"/>
          <a:stretch/>
        </p:blipFill>
        <p:spPr bwMode="auto">
          <a:xfrm>
            <a:off x="755576" y="1988840"/>
            <a:ext cx="5923280" cy="312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use the references in your literature survey:</a:t>
            </a:r>
          </a:p>
        </p:txBody>
      </p:sp>
    </p:spTree>
    <p:extLst>
      <p:ext uri="{BB962C8B-B14F-4D97-AF65-F5344CB8AC3E}">
        <p14:creationId xmlns:p14="http://schemas.microsoft.com/office/powerpoint/2010/main" val="3685244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56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59" b="66928"/>
          <a:stretch/>
        </p:blipFill>
        <p:spPr bwMode="auto">
          <a:xfrm>
            <a:off x="638984" y="2348880"/>
            <a:ext cx="7673788" cy="226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1835696" y="1556792"/>
            <a:ext cx="604867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Select the required references in EndNote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use the references in your literature survey:</a:t>
            </a:r>
          </a:p>
        </p:txBody>
      </p:sp>
    </p:spTree>
    <p:extLst>
      <p:ext uri="{BB962C8B-B14F-4D97-AF65-F5344CB8AC3E}">
        <p14:creationId xmlns:p14="http://schemas.microsoft.com/office/powerpoint/2010/main" val="3157278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57</a:t>
            </a:fld>
            <a:endParaRPr lang="en-A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32" b="50000"/>
          <a:stretch/>
        </p:blipFill>
        <p:spPr bwMode="auto">
          <a:xfrm>
            <a:off x="611560" y="2949022"/>
            <a:ext cx="766482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4" t="28128" r="38675" b="33048"/>
          <a:stretch/>
        </p:blipFill>
        <p:spPr bwMode="auto">
          <a:xfrm>
            <a:off x="6228184" y="3685768"/>
            <a:ext cx="2770095" cy="266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683568" y="1340768"/>
            <a:ext cx="7292824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Select the IEEE format for exporting the references:</a:t>
            </a:r>
          </a:p>
          <a:p>
            <a:r>
              <a:rPr lang="en-AU" sz="2400" dirty="0">
                <a:solidFill>
                  <a:schemeClr val="tx1"/>
                </a:solidFill>
              </a:rPr>
              <a:t>Tools/ Cite While You Write/ Format Bibliography/</a:t>
            </a:r>
          </a:p>
          <a:p>
            <a:r>
              <a:rPr lang="en-AU" sz="2400" dirty="0">
                <a:solidFill>
                  <a:schemeClr val="tx1"/>
                </a:solidFill>
              </a:rPr>
              <a:t>With output style/ IEEE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use the references in your literature survey:</a:t>
            </a:r>
          </a:p>
        </p:txBody>
      </p:sp>
    </p:spTree>
    <p:extLst>
      <p:ext uri="{BB962C8B-B14F-4D97-AF65-F5344CB8AC3E}">
        <p14:creationId xmlns:p14="http://schemas.microsoft.com/office/powerpoint/2010/main" val="3766344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58</a:t>
            </a:fld>
            <a:endParaRPr lang="en-AU"/>
          </a:p>
        </p:txBody>
      </p:sp>
      <p:sp>
        <p:nvSpPr>
          <p:cNvPr id="7" name="Rectangle 6"/>
          <p:cNvSpPr/>
          <p:nvPr/>
        </p:nvSpPr>
        <p:spPr bwMode="auto">
          <a:xfrm>
            <a:off x="1108172" y="1427583"/>
            <a:ext cx="6768752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Press “Alt” + “2” wherever you like to cite the paper in your report: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8" r="26499" b="54370"/>
          <a:stretch/>
        </p:blipFill>
        <p:spPr bwMode="auto">
          <a:xfrm>
            <a:off x="1530908" y="2420888"/>
            <a:ext cx="5923280" cy="312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7092280" y="4869160"/>
            <a:ext cx="504056" cy="402688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320551" y="1889249"/>
            <a:ext cx="2771729" cy="2979911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use the references in your literature survey:</a:t>
            </a:r>
          </a:p>
        </p:txBody>
      </p:sp>
    </p:spTree>
    <p:extLst>
      <p:ext uri="{BB962C8B-B14F-4D97-AF65-F5344CB8AC3E}">
        <p14:creationId xmlns:p14="http://schemas.microsoft.com/office/powerpoint/2010/main" val="1499574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59</a:t>
            </a:fld>
            <a:endParaRPr lang="en-AU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7" t="31634" r="27647" b="32941"/>
          <a:stretch/>
        </p:blipFill>
        <p:spPr bwMode="auto">
          <a:xfrm>
            <a:off x="1137008" y="2636912"/>
            <a:ext cx="6734298" cy="298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899592" y="1196751"/>
            <a:ext cx="7416824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EE3224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References [1, 2] are added</a:t>
            </a:r>
          </a:p>
          <a:p>
            <a:r>
              <a:rPr lang="en-AU" sz="2400" dirty="0">
                <a:solidFill>
                  <a:schemeClr val="tx1"/>
                </a:solidFill>
              </a:rPr>
              <a:t>Bibliographic information of references [1, 2] is added at the end of the file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228184" y="3356992"/>
            <a:ext cx="504056" cy="402688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155460" y="4437112"/>
            <a:ext cx="6715846" cy="1186698"/>
          </a:xfrm>
          <a:prstGeom prst="rect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602780" y="2397080"/>
            <a:ext cx="1625404" cy="959912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4598444" y="2397080"/>
            <a:ext cx="0" cy="2040032"/>
          </a:xfrm>
          <a:prstGeom prst="straightConnector1">
            <a:avLst/>
          </a:prstGeom>
          <a:noFill/>
          <a:ln w="38100" cap="flat" cmpd="sng" algn="ctr">
            <a:solidFill>
              <a:srgbClr val="EE3224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Let’s use the references in your literature survey:</a:t>
            </a:r>
          </a:p>
        </p:txBody>
      </p:sp>
    </p:spTree>
    <p:extLst>
      <p:ext uri="{BB962C8B-B14F-4D97-AF65-F5344CB8AC3E}">
        <p14:creationId xmlns:p14="http://schemas.microsoft.com/office/powerpoint/2010/main" val="419191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RMIT </a:t>
            </a:r>
            <a:r>
              <a:rPr lang="en-AU" dirty="0" err="1"/>
              <a:t>University©March</a:t>
            </a:r>
            <a:r>
              <a:rPr lang="en-AU" dirty="0"/>
              <a:t>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650304" y="515911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Go to RMIT library webpage:</a:t>
            </a:r>
          </a:p>
          <a:p>
            <a:r>
              <a:rPr lang="en-AU" sz="2000" u="sng" dirty="0">
                <a:solidFill>
                  <a:srgbClr val="0000FF"/>
                </a:solidFill>
              </a:rPr>
              <a:t>http://www1.rmit.edu.au/library</a:t>
            </a: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Where to find papers?</a:t>
            </a:r>
          </a:p>
        </p:txBody>
      </p:sp>
      <p:sp>
        <p:nvSpPr>
          <p:cNvPr id="9" name="Rectangle 8"/>
          <p:cNvSpPr/>
          <p:nvPr/>
        </p:nvSpPr>
        <p:spPr>
          <a:xfrm>
            <a:off x="656808" y="5589240"/>
            <a:ext cx="58031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Go to Databases A-Z:</a:t>
            </a:r>
          </a:p>
          <a:p>
            <a:r>
              <a:rPr lang="en-AU" sz="2000" u="sng" dirty="0">
                <a:solidFill>
                  <a:srgbClr val="0000FF"/>
                </a:solidFill>
                <a:hlinkClick r:id="rId2"/>
              </a:rPr>
              <a:t>http://www1.rmit.edu.au/browse;ID=lgqxifdcqvdgz</a:t>
            </a:r>
            <a:endParaRPr lang="en-AU" sz="2000" u="sng" dirty="0">
              <a:solidFill>
                <a:srgbClr val="0000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84166"/>
            <a:ext cx="807085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34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60</a:t>
            </a:fld>
            <a:endParaRPr lang="en-AU"/>
          </a:p>
        </p:txBody>
      </p:sp>
      <p:sp>
        <p:nvSpPr>
          <p:cNvPr id="5" name="Rectangle 4"/>
          <p:cNvSpPr/>
          <p:nvPr/>
        </p:nvSpPr>
        <p:spPr bwMode="auto">
          <a:xfrm>
            <a:off x="899592" y="1196751"/>
            <a:ext cx="7416824" cy="98488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400" dirty="0">
                <a:solidFill>
                  <a:schemeClr val="tx1"/>
                </a:solidFill>
              </a:rPr>
              <a:t>We will practice more on literature survey</a:t>
            </a:r>
          </a:p>
          <a:p>
            <a:pPr>
              <a:spcAft>
                <a:spcPts val="1200"/>
              </a:spcAft>
            </a:pPr>
            <a:r>
              <a:rPr lang="en-US" altLang="en-US" sz="2400" b="1" dirty="0">
                <a:solidFill>
                  <a:srgbClr val="FF0000"/>
                </a:solidFill>
                <a:ea typeface="ＭＳ Ｐゴシック" pitchFamily="34" charset="-128"/>
              </a:rPr>
              <a:t>Week 3</a:t>
            </a:r>
            <a:r>
              <a:rPr lang="en-US" altLang="en-US" sz="2400" dirty="0">
                <a:solidFill>
                  <a:srgbClr val="FF0000"/>
                </a:solidFill>
                <a:ea typeface="ＭＳ Ｐゴシック" pitchFamily="34" charset="-128"/>
              </a:rPr>
              <a:t>: Practicing ‘Literature Review’ – Part 2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8200258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Next week …..</a:t>
            </a:r>
          </a:p>
        </p:txBody>
      </p:sp>
    </p:spTree>
    <p:extLst>
      <p:ext uri="{BB962C8B-B14F-4D97-AF65-F5344CB8AC3E}">
        <p14:creationId xmlns:p14="http://schemas.microsoft.com/office/powerpoint/2010/main" val="227060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90288" y="980728"/>
            <a:ext cx="58031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Go to Databases A-Z:</a:t>
            </a:r>
          </a:p>
          <a:p>
            <a:r>
              <a:rPr lang="en-AU" sz="2000" u="sng" dirty="0">
                <a:solidFill>
                  <a:srgbClr val="0000FF"/>
                </a:solidFill>
                <a:hlinkClick r:id="rId2"/>
              </a:rPr>
              <a:t>http://www1.rmit.edu.au/browse;ID=lgqxifdcqvdgz</a:t>
            </a:r>
            <a:endParaRPr lang="en-AU" sz="2000" u="sng" dirty="0">
              <a:solidFill>
                <a:srgbClr val="0000FF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75" y="1688614"/>
            <a:ext cx="87725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Where to find papers?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>
          <a:xfrm>
            <a:off x="444500" y="6565900"/>
            <a:ext cx="2133600" cy="215900"/>
          </a:xfrm>
        </p:spPr>
        <p:txBody>
          <a:bodyPr/>
          <a:lstStyle/>
          <a:p>
            <a:r>
              <a:rPr lang="en-AU" dirty="0"/>
              <a:t>RMIT </a:t>
            </a:r>
            <a:r>
              <a:rPr lang="en-AU" dirty="0" err="1"/>
              <a:t>University©March</a:t>
            </a:r>
            <a:r>
              <a:rPr lang="en-AU" dirty="0"/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354789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790288" y="980728"/>
            <a:ext cx="38845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Select Engineering subject</a:t>
            </a:r>
          </a:p>
          <a:p>
            <a:r>
              <a:rPr lang="en-AU" sz="2000" dirty="0">
                <a:solidFill>
                  <a:schemeClr val="tx1"/>
                </a:solidFill>
              </a:rPr>
              <a:t>Select Web of Science database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4" y="1793989"/>
            <a:ext cx="88487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4644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Where to find papers?</a:t>
            </a:r>
          </a:p>
        </p:txBody>
      </p:sp>
    </p:spTree>
    <p:extLst>
      <p:ext uri="{BB962C8B-B14F-4D97-AF65-F5344CB8AC3E}">
        <p14:creationId xmlns:p14="http://schemas.microsoft.com/office/powerpoint/2010/main" val="423923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RMIT University©March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9DFB-51CD-4990-A873-E73A3C7C9C54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971600" y="2276872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Part 2:</a:t>
            </a:r>
          </a:p>
          <a:p>
            <a:r>
              <a:rPr lang="en-AU" sz="3600" dirty="0">
                <a:solidFill>
                  <a:srgbClr val="FF0000"/>
                </a:solidFill>
              </a:rPr>
              <a:t>Let’s use “Web of Science” to find papers </a:t>
            </a:r>
          </a:p>
        </p:txBody>
      </p:sp>
    </p:spTree>
    <p:extLst>
      <p:ext uri="{BB962C8B-B14F-4D97-AF65-F5344CB8AC3E}">
        <p14:creationId xmlns:p14="http://schemas.microsoft.com/office/powerpoint/2010/main" val="223736481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-2">
  <a:themeElements>
    <a:clrScheme name="Presentation-2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EBDB0"/>
      </a:accent1>
      <a:accent2>
        <a:srgbClr val="EE3224"/>
      </a:accent2>
      <a:accent3>
        <a:srgbClr val="FFFFFF"/>
      </a:accent3>
      <a:accent4>
        <a:srgbClr val="000000"/>
      </a:accent4>
      <a:accent5>
        <a:srgbClr val="DBDBD4"/>
      </a:accent5>
      <a:accent6>
        <a:srgbClr val="D82C20"/>
      </a:accent6>
      <a:hlink>
        <a:srgbClr val="000000"/>
      </a:hlink>
      <a:folHlink>
        <a:srgbClr val="FFEE00"/>
      </a:folHlink>
    </a:clrScheme>
    <a:fontScheme name="Presentation-2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resentation-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EBDB0"/>
        </a:accent1>
        <a:accent2>
          <a:srgbClr val="EE3224"/>
        </a:accent2>
        <a:accent3>
          <a:srgbClr val="FFFFFF"/>
        </a:accent3>
        <a:accent4>
          <a:srgbClr val="000000"/>
        </a:accent4>
        <a:accent5>
          <a:srgbClr val="DBDBD4"/>
        </a:accent5>
        <a:accent6>
          <a:srgbClr val="D82C20"/>
        </a:accent6>
        <a:hlink>
          <a:srgbClr val="000000"/>
        </a:hlink>
        <a:folHlink>
          <a:srgbClr val="FFE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11011</TotalTime>
  <Words>1933</Words>
  <Application>Microsoft Office PowerPoint</Application>
  <PresentationFormat>On-screen Show (4:3)</PresentationFormat>
  <Paragraphs>330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MS PGothic</vt:lpstr>
      <vt:lpstr>Arial</vt:lpstr>
      <vt:lpstr>Times New Roman</vt:lpstr>
      <vt:lpstr>Presentation-2</vt:lpstr>
      <vt:lpstr>EEET2449 Research Methods for Engineers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RMIT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Sue Fujino</dc:creator>
  <cp:lastModifiedBy>Francisco Tovar Lopez</cp:lastModifiedBy>
  <cp:revision>79</cp:revision>
  <dcterms:created xsi:type="dcterms:W3CDTF">2010-05-12T02:20:54Z</dcterms:created>
  <dcterms:modified xsi:type="dcterms:W3CDTF">2019-08-06T23:48:49Z</dcterms:modified>
</cp:coreProperties>
</file>